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7.xml"/><Relationship Id="rId22" Type="http://schemas.openxmlformats.org/officeDocument/2006/relationships/font" Target="fonts/Lato-italic.fntdata"/><Relationship Id="rId10" Type="http://schemas.openxmlformats.org/officeDocument/2006/relationships/slide" Target="slides/slide6.xml"/><Relationship Id="rId21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slide" Target="slides/slide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2.xml"/><Relationship Id="rId18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a9d5a2527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a9d5a2527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a9d5a2527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a9d5a2527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a9d5a2527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a9d5a2527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a9d5a2527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a9d5a2527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a9d5a252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a9d5a252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aa7fdddb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aa7fdddb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a9d5a2527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a9d5a2527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bb5c6e17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bb5c6e17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bb5c6e17b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bb5c6e17b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bb5c6e17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bb5c6e17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en.wikipedia.org/wiki/Bell_429_GlobalRanger" TargetMode="External"/><Relationship Id="rId4" Type="http://schemas.openxmlformats.org/officeDocument/2006/relationships/hyperlink" Target="http://www.airrecognition.com/index.php/world-air-force-military-equipment-aircraft-/north-america/united-states-air-force/united-states-american-us-air-force-usaf-helicopter-technical-data-sheet-specifications-intelligence-description-information-identification-pictures-photos-images-video-/718-bell-429-twin-engine-light-helicopter-technical-data-sheet-specifications-intelligence-description-information-identification-pictures-photos-images-video-united-states-american-us-usaf-air-force-aviation-aerospace-defence-industry-military-technology.html" TargetMode="External"/><Relationship Id="rId5" Type="http://schemas.openxmlformats.org/officeDocument/2006/relationships/hyperlink" Target="https://www.youtube.com/watch?v=uVjStAxMFEY&amp;t=145s" TargetMode="External"/><Relationship Id="rId6" Type="http://schemas.openxmlformats.org/officeDocument/2006/relationships/hyperlink" Target="http://cqplanespotting.blogspot.com/2016/06/a-pair-of-royal-australian-navy-ran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4471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 y Transmisión Helicóptero Bell 429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Andrés Saucedo Toledo, 166085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Mario Gálvez López, 155514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Rodrigo Castillo, 168114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Humberto Martínez Barrón, 166056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FEM</a:t>
            </a:r>
            <a:endParaRPr/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2352175" cy="143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7713" y="3216300"/>
            <a:ext cx="2571750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4913" y="3211538"/>
            <a:ext cx="2571750" cy="13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2"/>
          <p:cNvSpPr txBox="1"/>
          <p:nvPr/>
        </p:nvSpPr>
        <p:spPr>
          <a:xfrm>
            <a:off x="1576350" y="4166600"/>
            <a:ext cx="9546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Análisis de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Desplazamiento</a:t>
            </a:r>
            <a:endParaRPr sz="800"/>
          </a:p>
        </p:txBody>
      </p:sp>
      <p:sp>
        <p:nvSpPr>
          <p:cNvPr id="199" name="Google Shape;199;p22"/>
          <p:cNvSpPr txBox="1"/>
          <p:nvPr/>
        </p:nvSpPr>
        <p:spPr>
          <a:xfrm>
            <a:off x="4951100" y="4138250"/>
            <a:ext cx="1058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Análisis de Esfuerzos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Von Mises</a:t>
            </a:r>
            <a:endParaRPr sz="800"/>
          </a:p>
        </p:txBody>
      </p:sp>
      <p:pic>
        <p:nvPicPr>
          <p:cNvPr id="200" name="Google Shape;20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71413" y="1944338"/>
            <a:ext cx="3858776" cy="16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Bibliografía</a:t>
            </a:r>
            <a:endParaRPr/>
          </a:p>
        </p:txBody>
      </p:sp>
      <p:sp>
        <p:nvSpPr>
          <p:cNvPr id="206" name="Google Shape;206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Bell 429 GlobalRanger. (2018, November 26). Retrieved December 19, 2018, from </a:t>
            </a:r>
            <a:r>
              <a:rPr lang="en" sz="800">
                <a:solidFill>
                  <a:srgbClr val="FFFFFF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https://en.wikipedia.org/wiki/Bell_429_GlobalRanger</a:t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Bell 429 Twin-engine light helicopter. (n.d.). Retrieved December 19, 2018, from </a:t>
            </a:r>
            <a:r>
              <a:rPr lang="en" sz="800">
                <a:solidFill>
                  <a:srgbClr val="FFFFFF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airrecognition.com/index.php/world-air-force-military-equipment-aircraft-/north-america/united-states-air-force/united-states-american-us-air-force-usaf-helicopter-technical-data-sheet-specifications-intelligence-description-information-identification-pictures-photos-images-video-/718-bell-429-twin-engine-light-helicopter-technical-data-sheet-specifications-intelligence-description-information-identification-pictures-photos-images-video-united-states-american-us-usaf-air-force-aviation-aerospace-defence-industry-military-technology.html</a:t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Engineering, L. (2017, November 30). Understanding Helicopter's Engine | Turboshaft. Retrieved December 19, 2018, from </a:t>
            </a:r>
            <a:r>
              <a:rPr lang="en" sz="800">
                <a:solidFill>
                  <a:srgbClr val="FFFFFF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https://www.youtube.com/watch?v=uVjStAxMFEY&amp;t=145s</a:t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F, D. (2016, June 22). A Pair of Royal Australian Navy (RAN) Bell 429 'Global Ranger' Helicopters - N49-049 &amp; N49-218 - Pass Through CQ Airports Heading North. Retrieved December 19, 2018, from </a:t>
            </a:r>
            <a:r>
              <a:rPr lang="en" sz="800">
                <a:solidFill>
                  <a:srgbClr val="FFFFFF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http://cqplanespotting.blogspot.com/2016/06/a-pair-of-royal-australian-navy-ran.html</a:t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Hasan, T. (2018, April 11). Turbo Shaft Helicopter. Retrieved December 3, 2018, from https://grabcad.com/library/turbo-shaft-helicopter-engine-1</a:t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NX Modeling - Concept Design (Impeller). (2012, August 11). Retrieved December 10, 2018, from https://youtu.be/moYvcO-i574</a:t>
            </a:r>
            <a:endParaRPr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3496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Bell 429 es un helicóptero ligero de doble motor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Tiene capacidad para 5 pasajeros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Es utilizado con fines diversos incluido transporte privado y en la armada de EUA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Diseño basado en el Bell 427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Diseñado por Bell Helicopter y Korea Aerospace Industries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4300" y="1567538"/>
            <a:ext cx="3496801" cy="2100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3496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El motor (turboeje) genera potencia en el eje que hará girar la transmisión y se producirá levantamiento vertical.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Las turbinas generan la energía para que gire el eje.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Las turbinas funcionan por gas caliente y presurizado que se produce en la cámara de combustión.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La cámara de combustión utiliza combustible atomizado y aire a media temperatura y alta presión.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Ese aire se produce con compresores colocados sobre un eje hueco coaxial al eje de poder.</a:t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 rotWithShape="1">
          <a:blip r:embed="rId3">
            <a:alphaModFix/>
          </a:blip>
          <a:srcRect b="0" l="1399" r="1399" t="0"/>
          <a:stretch/>
        </p:blipFill>
        <p:spPr>
          <a:xfrm>
            <a:off x="4794300" y="1843238"/>
            <a:ext cx="3929210" cy="235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Bill Of Materials - Motor</a:t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 rotWithShape="1">
          <a:blip r:embed="rId3">
            <a:alphaModFix/>
          </a:blip>
          <a:srcRect b="33273" l="32376" r="20646" t="2504"/>
          <a:stretch/>
        </p:blipFill>
        <p:spPr>
          <a:xfrm>
            <a:off x="2148888" y="1168350"/>
            <a:ext cx="4846223" cy="347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052550" y="1686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Bill Of Materials - Transmisión</a:t>
            </a:r>
            <a:endParaRPr/>
          </a:p>
        </p:txBody>
      </p:sp>
      <p:pic>
        <p:nvPicPr>
          <p:cNvPr id="161" name="Google Shape;161;p17"/>
          <p:cNvPicPr preferRelativeResize="0"/>
          <p:nvPr/>
        </p:nvPicPr>
        <p:blipFill rotWithShape="1">
          <a:blip r:embed="rId3">
            <a:alphaModFix/>
          </a:blip>
          <a:srcRect b="10976" l="14423" r="14101" t="1072"/>
          <a:stretch/>
        </p:blipFill>
        <p:spPr>
          <a:xfrm>
            <a:off x="2244925" y="1068825"/>
            <a:ext cx="4654149" cy="3005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Estrategia de Modelado - Motor</a:t>
            </a:r>
            <a:endParaRPr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97500" y="1567550"/>
            <a:ext cx="2876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nspiración en modelo descargado de GrabCAD y obtención de medidas reales a través de proporciones.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18"/>
          <p:cNvPicPr preferRelativeResize="0"/>
          <p:nvPr/>
        </p:nvPicPr>
        <p:blipFill rotWithShape="1">
          <a:blip r:embed="rId3">
            <a:alphaModFix/>
          </a:blip>
          <a:srcRect b="23944" l="32430" r="21406" t="33471"/>
          <a:stretch/>
        </p:blipFill>
        <p:spPr>
          <a:xfrm>
            <a:off x="4442774" y="1790975"/>
            <a:ext cx="3893626" cy="202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Estrategia de Modelado - Impeller</a:t>
            </a:r>
            <a:endParaRPr/>
          </a:p>
        </p:txBody>
      </p:sp>
      <p:sp>
        <p:nvSpPr>
          <p:cNvPr id="174" name="Google Shape;174;p19"/>
          <p:cNvSpPr txBox="1"/>
          <p:nvPr>
            <p:ph idx="1" type="body"/>
          </p:nvPr>
        </p:nvSpPr>
        <p:spPr>
          <a:xfrm>
            <a:off x="1297500" y="1567550"/>
            <a:ext cx="2669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Impeller: </a:t>
            </a:r>
            <a:r>
              <a:rPr i="1" lang="en"/>
              <a:t>revolve</a:t>
            </a:r>
            <a:r>
              <a:rPr lang="en"/>
              <a:t> seguido de </a:t>
            </a:r>
            <a:r>
              <a:rPr i="1" lang="en"/>
              <a:t>curve on surface</a:t>
            </a:r>
            <a:r>
              <a:rPr lang="en"/>
              <a:t>, dándole volumen con </a:t>
            </a:r>
            <a:r>
              <a:rPr i="1" lang="en"/>
              <a:t>law extension</a:t>
            </a:r>
            <a:r>
              <a:rPr lang="en"/>
              <a:t>, profundidad con </a:t>
            </a:r>
            <a:r>
              <a:rPr i="1" lang="en"/>
              <a:t>thicken</a:t>
            </a:r>
            <a:r>
              <a:rPr lang="en"/>
              <a:t> y repetirlo a lo largo de la superficie con </a:t>
            </a:r>
            <a:r>
              <a:rPr i="1" lang="en"/>
              <a:t>pattern geometry</a:t>
            </a:r>
            <a:r>
              <a:rPr lang="en"/>
              <a:t> circular.</a:t>
            </a:r>
            <a:endParaRPr/>
          </a:p>
        </p:txBody>
      </p:sp>
      <p:pic>
        <p:nvPicPr>
          <p:cNvPr id="175" name="Google Shape;175;p19"/>
          <p:cNvPicPr preferRelativeResize="0"/>
          <p:nvPr/>
        </p:nvPicPr>
        <p:blipFill rotWithShape="1">
          <a:blip r:embed="rId3">
            <a:alphaModFix/>
          </a:blip>
          <a:srcRect b="8829" l="41344" r="16668" t="31911"/>
          <a:stretch/>
        </p:blipFill>
        <p:spPr>
          <a:xfrm>
            <a:off x="4548550" y="1581150"/>
            <a:ext cx="2495550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Estrategia de Modelado - Transmisión</a:t>
            </a:r>
            <a:endParaRPr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1297500" y="1567550"/>
            <a:ext cx="2669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¡Matemáticas!</a:t>
            </a:r>
            <a:endParaRPr/>
          </a:p>
        </p:txBody>
      </p:sp>
      <p:pic>
        <p:nvPicPr>
          <p:cNvPr id="182" name="Google Shape;182;p20"/>
          <p:cNvPicPr preferRelativeResize="0"/>
          <p:nvPr/>
        </p:nvPicPr>
        <p:blipFill rotWithShape="1">
          <a:blip r:embed="rId3">
            <a:alphaModFix/>
          </a:blip>
          <a:srcRect b="5980" l="40705" r="25800" t="35614"/>
          <a:stretch/>
        </p:blipFill>
        <p:spPr>
          <a:xfrm>
            <a:off x="4857875" y="1567550"/>
            <a:ext cx="2446625" cy="239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Estrategia de Ensamble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297500" y="1567550"/>
            <a:ext cx="3513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Son dos mecanismos básicos: Motor y Transmisión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Motor: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Dos subensambles, Eje de Poder y Eje de Compresión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Álabes móviles y fijos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 juntaron de manera coaxial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Transmisión: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Subensambles de pares de engranes para </a:t>
            </a:r>
            <a:r>
              <a:rPr i="1" lang="en"/>
              <a:t>engage  </a:t>
            </a:r>
            <a:r>
              <a:rPr lang="en"/>
              <a:t>y planetarios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Final: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Juntar ambos</a:t>
            </a:r>
            <a:endParaRPr/>
          </a:p>
        </p:txBody>
      </p:sp>
      <p:pic>
        <p:nvPicPr>
          <p:cNvPr id="189" name="Google Shape;189;p21"/>
          <p:cNvPicPr preferRelativeResize="0"/>
          <p:nvPr/>
        </p:nvPicPr>
        <p:blipFill rotWithShape="1">
          <a:blip r:embed="rId3">
            <a:alphaModFix/>
          </a:blip>
          <a:srcRect b="5970" l="27812" r="34162" t="35495"/>
          <a:stretch/>
        </p:blipFill>
        <p:spPr>
          <a:xfrm>
            <a:off x="5232300" y="1567550"/>
            <a:ext cx="3104102" cy="268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